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304" r:id="rId3"/>
    <p:sldId id="278" r:id="rId4"/>
    <p:sldId id="271" r:id="rId5"/>
    <p:sldId id="276" r:id="rId6"/>
    <p:sldId id="277" r:id="rId7"/>
    <p:sldId id="279" r:id="rId8"/>
    <p:sldId id="272" r:id="rId9"/>
    <p:sldId id="284" r:id="rId10"/>
    <p:sldId id="285" r:id="rId11"/>
    <p:sldId id="287" r:id="rId12"/>
    <p:sldId id="288" r:id="rId13"/>
    <p:sldId id="270" r:id="rId14"/>
    <p:sldId id="296" r:id="rId15"/>
    <p:sldId id="298" r:id="rId16"/>
    <p:sldId id="275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1.e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4FA65C-6601-40B5-9A5D-92A4AC96C51D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EB5CAD-DD96-4E5B-9432-D71C0D1941D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E4FD-B0FF-407B-8828-D2B856E0E354}" type="datetimeFigureOut">
              <a:rPr lang="ar-IQ" smtClean="0"/>
              <a:pPr/>
              <a:t>22/02/1444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9C8C-1FE1-4260-878E-0DDEC1EA0F5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hyperlink" Target="http://upload.wikimedia.org/wikipedia/commons/e/e7/Ferrocene-2D.png" TargetMode="Externa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ORGANO METALLIC CHEMISTRY </a:t>
            </a:r>
            <a:endParaRPr lang="ar-IQ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35824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28667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SYNTHETIC METHODS: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There are many ways of generating metal to carbon bonds that are useful for both </a:t>
            </a:r>
            <a:r>
              <a:rPr lang="en-US" sz="2400" b="1" dirty="0" err="1" smtClean="0"/>
              <a:t>nontransition</a:t>
            </a:r>
            <a:r>
              <a:rPr lang="en-US" sz="2400" b="1" dirty="0" smtClean="0"/>
              <a:t> and transition metals. Some of the more important are as follows</a:t>
            </a:r>
            <a:r>
              <a:rPr lang="en-US" dirty="0" smtClean="0"/>
              <a:t>:</a:t>
            </a:r>
            <a:endParaRPr lang="ar-IQ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1900238"/>
            <a:ext cx="4276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957263"/>
            <a:ext cx="73247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6" y="42860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2- Reaction between metal halides and other </a:t>
            </a:r>
            <a:r>
              <a:rPr lang="en-US" sz="3200" dirty="0" err="1" smtClean="0"/>
              <a:t>organometallic</a:t>
            </a:r>
            <a:r>
              <a:rPr lang="en-US" sz="3200" dirty="0" smtClean="0"/>
              <a:t> compounds (use of </a:t>
            </a:r>
            <a:r>
              <a:rPr lang="en-US" sz="3200" dirty="0" err="1" smtClean="0"/>
              <a:t>alkylating</a:t>
            </a:r>
            <a:r>
              <a:rPr lang="en-US" sz="3200" dirty="0" smtClean="0"/>
              <a:t> agent) </a:t>
            </a:r>
            <a:endParaRPr lang="ar-IQ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8215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604963"/>
            <a:ext cx="73342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785794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257550" y="457200"/>
            <a:ext cx="2857500" cy="83099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Organometallic Chemistry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2514600" y="1371600"/>
            <a:ext cx="4286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An area which bridges organic and inorganic chemistry</a:t>
            </a:r>
          </a:p>
          <a:p>
            <a:pPr algn="ctr">
              <a:spcBef>
                <a:spcPct val="50000"/>
              </a:spcBef>
            </a:pPr>
            <a:r>
              <a:rPr lang="en-US" sz="1600" dirty="0"/>
              <a:t>A branch of coordination chemistry where the complex has one or more   metal-carbon bonds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2743200" y="2438402"/>
            <a:ext cx="4286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ym typeface="Symbol" pitchFamily="18" charset="2"/>
              </a:rPr>
              <a:t>The metal-ligand interactions are mostly   acid type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M-C bond can be a </a:t>
            </a:r>
            <a:r>
              <a:rPr lang="en-US" sz="1600" b="1">
                <a:sym typeface="Symbol" pitchFamily="18" charset="2"/>
              </a:rPr>
              <a:t>  type or   type bond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1096820" y="2067997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1034" name="Picture 10" descr="o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52400"/>
            <a:ext cx="91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438px-Zeise_s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450" y="1066800"/>
            <a:ext cx="914400" cy="4841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pic>
        <p:nvPicPr>
          <p:cNvPr id="1036" name="Picture 12" descr="C8Co2O8-102106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5240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546px-Ferrocene-from-xtal-3D-bal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4451" y="5105400"/>
            <a:ext cx="1012031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5" descr="File:Ferrocene-2D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3151" y="5257800"/>
            <a:ext cx="59888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4229100" y="5410200"/>
          <a:ext cx="895350" cy="977900"/>
        </p:xfrm>
        <a:graphic>
          <a:graphicData uri="http://schemas.openxmlformats.org/presentationml/2006/ole">
            <p:oleObj spid="_x0000_s53250" name="CS ChemDraw Drawing" r:id="rId9" imgW="1950120" imgH="1591560" progId="">
              <p:embed/>
            </p:oleObj>
          </a:graphicData>
        </a:graphic>
      </p:graphicFrame>
      <p:graphicFrame>
        <p:nvGraphicFramePr>
          <p:cNvPr id="1027" name="Object 22"/>
          <p:cNvGraphicFramePr>
            <a:graphicFrameLocks noChangeAspect="1"/>
          </p:cNvGraphicFramePr>
          <p:nvPr/>
        </p:nvGraphicFramePr>
        <p:xfrm>
          <a:off x="3143251" y="5257802"/>
          <a:ext cx="916781" cy="1101725"/>
        </p:xfrm>
        <a:graphic>
          <a:graphicData uri="http://schemas.openxmlformats.org/presentationml/2006/ole">
            <p:oleObj spid="_x0000_s53251" name="Chem3D XML" r:id="rId10" imgW="1221697" imgH="1101224" progId="">
              <p:embed/>
            </p:oleObj>
          </a:graphicData>
        </a:graphic>
      </p:graphicFrame>
      <p:graphicFrame>
        <p:nvGraphicFramePr>
          <p:cNvPr id="1028" name="Object 24"/>
          <p:cNvGraphicFramePr>
            <a:graphicFrameLocks noChangeAspect="1"/>
          </p:cNvGraphicFramePr>
          <p:nvPr/>
        </p:nvGraphicFramePr>
        <p:xfrm>
          <a:off x="1771650" y="3200402"/>
          <a:ext cx="2790825" cy="1768475"/>
        </p:xfrm>
        <a:graphic>
          <a:graphicData uri="http://schemas.openxmlformats.org/presentationml/2006/ole">
            <p:oleObj spid="_x0000_s53252" name="CS ChemDraw Drawing" r:id="rId11" imgW="3721608" imgH="1767840" progId="">
              <p:embed/>
            </p:oleObj>
          </a:graphicData>
        </a:graphic>
      </p:graphicFrame>
      <p:graphicFrame>
        <p:nvGraphicFramePr>
          <p:cNvPr id="1029" name="Object 25"/>
          <p:cNvGraphicFramePr>
            <a:graphicFrameLocks noChangeAspect="1"/>
          </p:cNvGraphicFramePr>
          <p:nvPr/>
        </p:nvGraphicFramePr>
        <p:xfrm>
          <a:off x="4800600" y="3200402"/>
          <a:ext cx="2790825" cy="1768475"/>
        </p:xfrm>
        <a:graphic>
          <a:graphicData uri="http://schemas.openxmlformats.org/presentationml/2006/ole">
            <p:oleObj spid="_x0000_s53253" name="CS ChemDraw Drawing" r:id="rId12" imgW="3721608" imgH="1767840" progId="">
              <p:embed/>
            </p:oleObj>
          </a:graphicData>
        </a:graphic>
      </p:graphicFrame>
      <p:pic>
        <p:nvPicPr>
          <p:cNvPr id="1039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0700" y="5105400"/>
            <a:ext cx="9382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1" y="5257800"/>
            <a:ext cx="8072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14678" y="428604"/>
            <a:ext cx="2857500" cy="83099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Organometallic Chemistry</a:t>
            </a:r>
          </a:p>
        </p:txBody>
      </p:sp>
    </p:spTree>
    <p:extLst>
      <p:ext uri="{BB962C8B-B14F-4D97-AF65-F5344CB8AC3E}">
        <p14:creationId xmlns="" xmlns:p14="http://schemas.microsoft.com/office/powerpoint/2010/main" val="17362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0112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3"/>
            <a:ext cx="8143932" cy="43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571480"/>
            <a:ext cx="8143932" cy="589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 smtClean="0"/>
              <a:t>The number of atoms through which a </a:t>
            </a:r>
            <a:r>
              <a:rPr lang="en-US" sz="2400" b="1" dirty="0" err="1" smtClean="0"/>
              <a:t>ligand</a:t>
            </a:r>
            <a:r>
              <a:rPr lang="en-US" sz="2400" b="1" dirty="0" smtClean="0"/>
              <a:t> bonds is indicated by the Greek letter η (eta) followed by a superscript indicating the number of </a:t>
            </a:r>
            <a:r>
              <a:rPr lang="en-US" sz="2400" b="1" dirty="0" err="1" smtClean="0"/>
              <a:t>ligand</a:t>
            </a:r>
            <a:r>
              <a:rPr lang="en-US" sz="2400" b="1" dirty="0" smtClean="0"/>
              <a:t> atoms attached to the metal. For example, because the </a:t>
            </a:r>
            <a:r>
              <a:rPr lang="en-US" sz="2400" b="1" dirty="0" err="1" smtClean="0"/>
              <a:t>cyclopentadienyl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ligands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ferrocene</a:t>
            </a:r>
            <a:r>
              <a:rPr lang="en-US" sz="2400" b="1" dirty="0" smtClean="0"/>
              <a:t> bond through all five atoms, they are designated η 5 -C5H5. The formula of </a:t>
            </a:r>
            <a:r>
              <a:rPr lang="en-US" sz="2400" b="1" dirty="0" err="1" smtClean="0"/>
              <a:t>ferrocene</a:t>
            </a:r>
            <a:r>
              <a:rPr lang="en-US" sz="2400" b="1" dirty="0" smtClean="0"/>
              <a:t> may therefore be written (η 5 -C5H5)2Fe. The η 5 -C5H5 </a:t>
            </a:r>
            <a:r>
              <a:rPr lang="en-US" sz="2400" b="1" dirty="0" err="1" smtClean="0"/>
              <a:t>ligand</a:t>
            </a:r>
            <a:r>
              <a:rPr lang="en-US" sz="2400" b="1" dirty="0" smtClean="0"/>
              <a:t> is designated the </a:t>
            </a:r>
            <a:r>
              <a:rPr lang="en-US" sz="2400" b="1" dirty="0" err="1" smtClean="0"/>
              <a:t>pentahaptocyclopentadienyl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ligand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Hapto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28667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28667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399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4399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150</Words>
  <Application>Microsoft Office PowerPoint</Application>
  <PresentationFormat>عرض على الشاشة (3:4)‏</PresentationFormat>
  <Paragraphs>10</Paragraphs>
  <Slides>21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سمة Office</vt:lpstr>
      <vt:lpstr>CS ChemDraw Drawing</vt:lpstr>
      <vt:lpstr>Chem3D XML</vt:lpstr>
      <vt:lpstr>ORGANO METALLIC CHEMISTRY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rosex</dc:creator>
  <cp:lastModifiedBy>rosex</cp:lastModifiedBy>
  <cp:revision>51</cp:revision>
  <dcterms:created xsi:type="dcterms:W3CDTF">2021-09-26T06:57:12Z</dcterms:created>
  <dcterms:modified xsi:type="dcterms:W3CDTF">2022-09-18T06:48:09Z</dcterms:modified>
</cp:coreProperties>
</file>